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30248225" cy="42848213"/>
  <p:notesSz cx="6794500" cy="9906000"/>
  <p:defaultTextStyle>
    <a:defPPr>
      <a:defRPr lang="fr-FR"/>
    </a:defPPr>
    <a:lvl1pPr marL="0" algn="l" defTabSz="208844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8444" algn="l" defTabSz="208844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6888" algn="l" defTabSz="208844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5332" algn="l" defTabSz="208844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3776" algn="l" defTabSz="208844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42219" algn="l" defTabSz="208844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30663" algn="l" defTabSz="208844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9107" algn="l" defTabSz="208844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07551" algn="l" defTabSz="2088444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02">
          <p15:clr>
            <a:srgbClr val="A4A3A4"/>
          </p15:clr>
        </p15:guide>
        <p15:guide id="2" pos="952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1276D"/>
    <a:srgbClr val="759B79"/>
    <a:srgbClr val="D63D33"/>
    <a:srgbClr val="3A418A"/>
    <a:srgbClr val="A94C71"/>
    <a:srgbClr val="E5C542"/>
    <a:srgbClr val="A0A6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197" autoAdjust="0"/>
    <p:restoredTop sz="94016" autoAdjust="0"/>
  </p:normalViewPr>
  <p:slideViewPr>
    <p:cSldViewPr snapToGrid="0" snapToObjects="1">
      <p:cViewPr>
        <p:scale>
          <a:sx n="60" d="100"/>
          <a:sy n="60" d="100"/>
        </p:scale>
        <p:origin x="-1434" y="-4824"/>
      </p:cViewPr>
      <p:guideLst>
        <p:guide orient="horz" pos="702"/>
        <p:guide pos="952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5300"/>
          </a:xfrm>
          <a:prstGeom prst="rect">
            <a:avLst/>
          </a:prstGeom>
        </p:spPr>
        <p:txBody>
          <a:bodyPr vert="horz" lIns="91430" tIns="45716" rIns="91430" bIns="45716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5300"/>
          </a:xfrm>
          <a:prstGeom prst="rect">
            <a:avLst/>
          </a:prstGeom>
        </p:spPr>
        <p:txBody>
          <a:bodyPr vert="horz" lIns="91430" tIns="45716" rIns="91430" bIns="45716" rtlCol="0"/>
          <a:lstStyle>
            <a:lvl1pPr algn="r">
              <a:defRPr sz="1200"/>
            </a:lvl1pPr>
          </a:lstStyle>
          <a:p>
            <a:fld id="{52965390-8D1E-784B-BE6A-87AA2099226A}" type="datetimeFigureOut">
              <a:rPr lang="fr-FR" smtClean="0"/>
              <a:pPr/>
              <a:t>20/01/2015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085975" y="742950"/>
            <a:ext cx="262255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0" tIns="45716" rIns="91430" bIns="45716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30" tIns="45716" rIns="91430" bIns="45716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08981"/>
            <a:ext cx="2944283" cy="495300"/>
          </a:xfrm>
          <a:prstGeom prst="rect">
            <a:avLst/>
          </a:prstGeom>
        </p:spPr>
        <p:txBody>
          <a:bodyPr vert="horz" lIns="91430" tIns="45716" rIns="91430" bIns="45716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8646" y="9408981"/>
            <a:ext cx="2944283" cy="495300"/>
          </a:xfrm>
          <a:prstGeom prst="rect">
            <a:avLst/>
          </a:prstGeom>
        </p:spPr>
        <p:txBody>
          <a:bodyPr vert="horz" lIns="91430" tIns="45716" rIns="91430" bIns="45716" rtlCol="0" anchor="b"/>
          <a:lstStyle>
            <a:lvl1pPr algn="r">
              <a:defRPr sz="1200"/>
            </a:lvl1pPr>
          </a:lstStyle>
          <a:p>
            <a:fld id="{64A58544-7ABE-A14F-B06B-14743ADEE650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1452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A58544-7ABE-A14F-B06B-14743ADEE650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5650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268617" y="13310721"/>
            <a:ext cx="25710991" cy="9184594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37234" y="24280654"/>
            <a:ext cx="21173758" cy="109500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8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6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53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37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422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306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91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7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2DA7-5C73-3F43-91B7-99B132244090}" type="datetimeFigureOut">
              <a:rPr lang="fr-FR" smtClean="0"/>
              <a:pPr/>
              <a:t>20/01/2015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68383-90EB-B849-9993-7D7702FDE26C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2402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2DA7-5C73-3F43-91B7-99B132244090}" type="datetimeFigureOut">
              <a:rPr lang="fr-FR" smtClean="0"/>
              <a:pPr/>
              <a:t>20/01/2015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68383-90EB-B849-9993-7D7702FDE26C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7567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2543228" y="10721978"/>
            <a:ext cx="22512873" cy="228424617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004614" y="10721978"/>
            <a:ext cx="67034476" cy="228424617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2DA7-5C73-3F43-91B7-99B132244090}" type="datetimeFigureOut">
              <a:rPr lang="fr-FR" smtClean="0"/>
              <a:pPr/>
              <a:t>20/01/2015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68383-90EB-B849-9993-7D7702FDE26C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254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2DA7-5C73-3F43-91B7-99B132244090}" type="datetimeFigureOut">
              <a:rPr lang="fr-FR" smtClean="0"/>
              <a:pPr/>
              <a:t>20/01/2015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68383-90EB-B849-9993-7D7702FDE26C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5651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401" y="27533948"/>
            <a:ext cx="25710991" cy="8510131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389401" y="18160904"/>
            <a:ext cx="25710991" cy="9373043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8444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6888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533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377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42219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30663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910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755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2DA7-5C73-3F43-91B7-99B132244090}" type="datetimeFigureOut">
              <a:rPr lang="fr-FR" smtClean="0"/>
              <a:pPr/>
              <a:t>20/01/2015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68383-90EB-B849-9993-7D7702FDE26C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6760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004614" y="62467140"/>
            <a:ext cx="44773675" cy="176679452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82426" y="62467140"/>
            <a:ext cx="44773675" cy="176679452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2DA7-5C73-3F43-91B7-99B132244090}" type="datetimeFigureOut">
              <a:rPr lang="fr-FR" smtClean="0"/>
              <a:pPr/>
              <a:t>20/01/2015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68383-90EB-B849-9993-7D7702FDE26C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761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12411" y="1715915"/>
            <a:ext cx="27223403" cy="7141369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12411" y="9591258"/>
            <a:ext cx="13364886" cy="3997180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8444" indent="0">
              <a:buNone/>
              <a:defRPr sz="9100" b="1"/>
            </a:lvl2pPr>
            <a:lvl3pPr marL="4176888" indent="0">
              <a:buNone/>
              <a:defRPr sz="8200" b="1"/>
            </a:lvl3pPr>
            <a:lvl4pPr marL="6265332" indent="0">
              <a:buNone/>
              <a:defRPr sz="7300" b="1"/>
            </a:lvl4pPr>
            <a:lvl5pPr marL="8353776" indent="0">
              <a:buNone/>
              <a:defRPr sz="7300" b="1"/>
            </a:lvl5pPr>
            <a:lvl6pPr marL="10442219" indent="0">
              <a:buNone/>
              <a:defRPr sz="7300" b="1"/>
            </a:lvl6pPr>
            <a:lvl7pPr marL="12530663" indent="0">
              <a:buNone/>
              <a:defRPr sz="7300" b="1"/>
            </a:lvl7pPr>
            <a:lvl8pPr marL="14619107" indent="0">
              <a:buNone/>
              <a:defRPr sz="7300" b="1"/>
            </a:lvl8pPr>
            <a:lvl9pPr marL="16707551" indent="0">
              <a:buNone/>
              <a:defRPr sz="73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512411" y="13588438"/>
            <a:ext cx="13364886" cy="24687318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15365680" y="9591258"/>
            <a:ext cx="13370136" cy="3997180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8444" indent="0">
              <a:buNone/>
              <a:defRPr sz="9100" b="1"/>
            </a:lvl2pPr>
            <a:lvl3pPr marL="4176888" indent="0">
              <a:buNone/>
              <a:defRPr sz="8200" b="1"/>
            </a:lvl3pPr>
            <a:lvl4pPr marL="6265332" indent="0">
              <a:buNone/>
              <a:defRPr sz="7300" b="1"/>
            </a:lvl4pPr>
            <a:lvl5pPr marL="8353776" indent="0">
              <a:buNone/>
              <a:defRPr sz="7300" b="1"/>
            </a:lvl5pPr>
            <a:lvl6pPr marL="10442219" indent="0">
              <a:buNone/>
              <a:defRPr sz="7300" b="1"/>
            </a:lvl6pPr>
            <a:lvl7pPr marL="12530663" indent="0">
              <a:buNone/>
              <a:defRPr sz="7300" b="1"/>
            </a:lvl7pPr>
            <a:lvl8pPr marL="14619107" indent="0">
              <a:buNone/>
              <a:defRPr sz="7300" b="1"/>
            </a:lvl8pPr>
            <a:lvl9pPr marL="16707551" indent="0">
              <a:buNone/>
              <a:defRPr sz="73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15365680" y="13588438"/>
            <a:ext cx="13370136" cy="24687318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2DA7-5C73-3F43-91B7-99B132244090}" type="datetimeFigureOut">
              <a:rPr lang="fr-FR" smtClean="0"/>
              <a:pPr/>
              <a:t>20/01/2015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68383-90EB-B849-9993-7D7702FDE26C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4667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2DA7-5C73-3F43-91B7-99B132244090}" type="datetimeFigureOut">
              <a:rPr lang="fr-FR" smtClean="0"/>
              <a:pPr/>
              <a:t>20/01/2015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68383-90EB-B849-9993-7D7702FDE26C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2505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2DA7-5C73-3F43-91B7-99B132244090}" type="datetimeFigureOut">
              <a:rPr lang="fr-FR" smtClean="0"/>
              <a:pPr/>
              <a:t>20/01/2015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68383-90EB-B849-9993-7D7702FDE26C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495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12413" y="1705993"/>
            <a:ext cx="9951458" cy="7260392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826216" y="1705997"/>
            <a:ext cx="16909598" cy="36569763"/>
          </a:xfrm>
        </p:spPr>
        <p:txBody>
          <a:bodyPr/>
          <a:lstStyle>
            <a:lvl1pPr>
              <a:defRPr sz="14600"/>
            </a:lvl1pPr>
            <a:lvl2pPr>
              <a:defRPr sz="12800"/>
            </a:lvl2pPr>
            <a:lvl3pPr>
              <a:defRPr sz="110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512413" y="8966388"/>
            <a:ext cx="9951458" cy="29309371"/>
          </a:xfrm>
        </p:spPr>
        <p:txBody>
          <a:bodyPr/>
          <a:lstStyle>
            <a:lvl1pPr marL="0" indent="0">
              <a:buNone/>
              <a:defRPr sz="6400"/>
            </a:lvl1pPr>
            <a:lvl2pPr marL="2088444" indent="0">
              <a:buNone/>
              <a:defRPr sz="5500"/>
            </a:lvl2pPr>
            <a:lvl3pPr marL="4176888" indent="0">
              <a:buNone/>
              <a:defRPr sz="4600"/>
            </a:lvl3pPr>
            <a:lvl4pPr marL="6265332" indent="0">
              <a:buNone/>
              <a:defRPr sz="4100"/>
            </a:lvl4pPr>
            <a:lvl5pPr marL="8353776" indent="0">
              <a:buNone/>
              <a:defRPr sz="4100"/>
            </a:lvl5pPr>
            <a:lvl6pPr marL="10442219" indent="0">
              <a:buNone/>
              <a:defRPr sz="4100"/>
            </a:lvl6pPr>
            <a:lvl7pPr marL="12530663" indent="0">
              <a:buNone/>
              <a:defRPr sz="4100"/>
            </a:lvl7pPr>
            <a:lvl8pPr marL="14619107" indent="0">
              <a:buNone/>
              <a:defRPr sz="4100"/>
            </a:lvl8pPr>
            <a:lvl9pPr marL="16707551" indent="0">
              <a:buNone/>
              <a:defRPr sz="41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2DA7-5C73-3F43-91B7-99B132244090}" type="datetimeFigureOut">
              <a:rPr lang="fr-FR" smtClean="0"/>
              <a:pPr/>
              <a:t>20/01/2015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68383-90EB-B849-9993-7D7702FDE26C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007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28864" y="29993749"/>
            <a:ext cx="18148935" cy="3540932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928864" y="3828567"/>
            <a:ext cx="18148935" cy="25708928"/>
          </a:xfrm>
        </p:spPr>
        <p:txBody>
          <a:bodyPr/>
          <a:lstStyle>
            <a:lvl1pPr marL="0" indent="0">
              <a:buNone/>
              <a:defRPr sz="14600"/>
            </a:lvl1pPr>
            <a:lvl2pPr marL="2088444" indent="0">
              <a:buNone/>
              <a:defRPr sz="12800"/>
            </a:lvl2pPr>
            <a:lvl3pPr marL="4176888" indent="0">
              <a:buNone/>
              <a:defRPr sz="11000"/>
            </a:lvl3pPr>
            <a:lvl4pPr marL="6265332" indent="0">
              <a:buNone/>
              <a:defRPr sz="9100"/>
            </a:lvl4pPr>
            <a:lvl5pPr marL="8353776" indent="0">
              <a:buNone/>
              <a:defRPr sz="9100"/>
            </a:lvl5pPr>
            <a:lvl6pPr marL="10442219" indent="0">
              <a:buNone/>
              <a:defRPr sz="9100"/>
            </a:lvl6pPr>
            <a:lvl7pPr marL="12530663" indent="0">
              <a:buNone/>
              <a:defRPr sz="9100"/>
            </a:lvl7pPr>
            <a:lvl8pPr marL="14619107" indent="0">
              <a:buNone/>
              <a:defRPr sz="9100"/>
            </a:lvl8pPr>
            <a:lvl9pPr marL="16707551" indent="0">
              <a:buNone/>
              <a:defRPr sz="91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928864" y="33534681"/>
            <a:ext cx="18148935" cy="5028711"/>
          </a:xfrm>
        </p:spPr>
        <p:txBody>
          <a:bodyPr/>
          <a:lstStyle>
            <a:lvl1pPr marL="0" indent="0">
              <a:buNone/>
              <a:defRPr sz="6400"/>
            </a:lvl1pPr>
            <a:lvl2pPr marL="2088444" indent="0">
              <a:buNone/>
              <a:defRPr sz="5500"/>
            </a:lvl2pPr>
            <a:lvl3pPr marL="4176888" indent="0">
              <a:buNone/>
              <a:defRPr sz="4600"/>
            </a:lvl3pPr>
            <a:lvl4pPr marL="6265332" indent="0">
              <a:buNone/>
              <a:defRPr sz="4100"/>
            </a:lvl4pPr>
            <a:lvl5pPr marL="8353776" indent="0">
              <a:buNone/>
              <a:defRPr sz="4100"/>
            </a:lvl5pPr>
            <a:lvl6pPr marL="10442219" indent="0">
              <a:buNone/>
              <a:defRPr sz="4100"/>
            </a:lvl6pPr>
            <a:lvl7pPr marL="12530663" indent="0">
              <a:buNone/>
              <a:defRPr sz="4100"/>
            </a:lvl7pPr>
            <a:lvl8pPr marL="14619107" indent="0">
              <a:buNone/>
              <a:defRPr sz="4100"/>
            </a:lvl8pPr>
            <a:lvl9pPr marL="16707551" indent="0">
              <a:buNone/>
              <a:defRPr sz="41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52DA7-5C73-3F43-91B7-99B132244090}" type="datetimeFigureOut">
              <a:rPr lang="fr-FR" smtClean="0"/>
              <a:pPr/>
              <a:t>20/01/2015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68383-90EB-B849-9993-7D7702FDE26C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4628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12411" y="1715915"/>
            <a:ext cx="27223403" cy="7141369"/>
          </a:xfrm>
          <a:prstGeom prst="rect">
            <a:avLst/>
          </a:prstGeom>
        </p:spPr>
        <p:txBody>
          <a:bodyPr vert="horz" lIns="417689" tIns="208844" rIns="417689" bIns="208844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512411" y="9997919"/>
            <a:ext cx="27223403" cy="28277840"/>
          </a:xfrm>
          <a:prstGeom prst="rect">
            <a:avLst/>
          </a:prstGeom>
        </p:spPr>
        <p:txBody>
          <a:bodyPr vert="horz" lIns="417689" tIns="208844" rIns="417689" bIns="208844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512411" y="39713948"/>
            <a:ext cx="7057919" cy="2281271"/>
          </a:xfrm>
          <a:prstGeom prst="rect">
            <a:avLst/>
          </a:prstGeom>
        </p:spPr>
        <p:txBody>
          <a:bodyPr vert="horz" lIns="417689" tIns="208844" rIns="417689" bIns="208844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952DA7-5C73-3F43-91B7-99B132244090}" type="datetimeFigureOut">
              <a:rPr lang="fr-FR" smtClean="0"/>
              <a:pPr/>
              <a:t>20/01/2015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0334810" y="39713948"/>
            <a:ext cx="9578605" cy="2281271"/>
          </a:xfrm>
          <a:prstGeom prst="rect">
            <a:avLst/>
          </a:prstGeom>
        </p:spPr>
        <p:txBody>
          <a:bodyPr vert="horz" lIns="417689" tIns="208844" rIns="417689" bIns="208844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21677895" y="39713948"/>
            <a:ext cx="7057919" cy="2281271"/>
          </a:xfrm>
          <a:prstGeom prst="rect">
            <a:avLst/>
          </a:prstGeom>
        </p:spPr>
        <p:txBody>
          <a:bodyPr vert="horz" lIns="417689" tIns="208844" rIns="417689" bIns="208844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168383-90EB-B849-9993-7D7702FDE26C}" type="slidenum">
              <a:rPr lang="fr-FR" smtClean="0"/>
              <a:pPr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3129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088444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6333" indent="-1566333" algn="l" defTabSz="2088444" rtl="0" eaLnBrk="1" latinLnBrk="0" hangingPunct="1">
        <a:spcBef>
          <a:spcPct val="20000"/>
        </a:spcBef>
        <a:buFont typeface="Arial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3721" indent="-1305277" algn="l" defTabSz="2088444" rtl="0" eaLnBrk="1" latinLnBrk="0" hangingPunct="1">
        <a:spcBef>
          <a:spcPct val="20000"/>
        </a:spcBef>
        <a:buFont typeface="Arial"/>
        <a:buChar char="–"/>
        <a:defRPr sz="12800" kern="1200">
          <a:solidFill>
            <a:schemeClr val="tx1"/>
          </a:solidFill>
          <a:latin typeface="+mn-lt"/>
          <a:ea typeface="+mn-ea"/>
          <a:cs typeface="+mn-cs"/>
        </a:defRPr>
      </a:lvl2pPr>
      <a:lvl3pPr marL="5221110" indent="-1044222" algn="l" defTabSz="2088444" rtl="0" eaLnBrk="1" latinLnBrk="0" hangingPunct="1">
        <a:spcBef>
          <a:spcPct val="20000"/>
        </a:spcBef>
        <a:buFont typeface="Arial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3pPr>
      <a:lvl4pPr marL="7309554" indent="-1044222" algn="l" defTabSz="2088444" rtl="0" eaLnBrk="1" latinLnBrk="0" hangingPunct="1">
        <a:spcBef>
          <a:spcPct val="20000"/>
        </a:spcBef>
        <a:buFont typeface="Arial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397997" indent="-1044222" algn="l" defTabSz="2088444" rtl="0" eaLnBrk="1" latinLnBrk="0" hangingPunct="1">
        <a:spcBef>
          <a:spcPct val="20000"/>
        </a:spcBef>
        <a:buFont typeface="Arial"/>
        <a:buChar char="»"/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6441" indent="-1044222" algn="l" defTabSz="2088444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4885" indent="-1044222" algn="l" defTabSz="2088444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63329" indent="-1044222" algn="l" defTabSz="2088444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51773" indent="-1044222" algn="l" defTabSz="2088444" rtl="0" eaLnBrk="1" latinLnBrk="0" hangingPunct="1">
        <a:spcBef>
          <a:spcPct val="20000"/>
        </a:spcBef>
        <a:buFont typeface="Arial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208844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8444" algn="l" defTabSz="208844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6888" algn="l" defTabSz="208844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5332" algn="l" defTabSz="208844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3776" algn="l" defTabSz="208844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2219" algn="l" defTabSz="208844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30663" algn="l" defTabSz="208844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9107" algn="l" defTabSz="208844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7551" algn="l" defTabSz="2088444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magin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9965" y="5599119"/>
            <a:ext cx="10512897" cy="7088696"/>
          </a:xfrm>
          <a:prstGeom prst="rect">
            <a:avLst/>
          </a:prstGeom>
        </p:spPr>
      </p:pic>
      <p:pic>
        <p:nvPicPr>
          <p:cNvPr id="25" name="Immagin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6645" y="36490321"/>
            <a:ext cx="11261558" cy="5145764"/>
          </a:xfrm>
          <a:prstGeom prst="rect">
            <a:avLst/>
          </a:prstGeom>
        </p:spPr>
      </p:pic>
      <p:pic>
        <p:nvPicPr>
          <p:cNvPr id="26" name="Image 25" descr="Bandeau RISI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98" y="1032964"/>
            <a:ext cx="1422400" cy="406527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808001" y="338727"/>
            <a:ext cx="26889856" cy="531672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0" b="1" dirty="0" smtClean="0">
                <a:solidFill>
                  <a:srgbClr val="B1276D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ller Light"/>
                <a:cs typeface="Aller Light"/>
              </a:rPr>
              <a:t>Addressing research topics on joint programming using JOREP database</a:t>
            </a:r>
          </a:p>
          <a:p>
            <a:pPr algn="ctr">
              <a:lnSpc>
                <a:spcPct val="150000"/>
              </a:lnSpc>
            </a:pPr>
            <a:r>
              <a:rPr lang="en-GB" sz="3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IRCrES</a:t>
            </a:r>
            <a:r>
              <a:rPr lang="en-GB" sz="3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– CNR</a:t>
            </a:r>
          </a:p>
          <a:p>
            <a:pPr algn="ctr"/>
            <a:r>
              <a:rPr lang="it-IT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Institute</a:t>
            </a:r>
            <a:r>
              <a:rPr lang="it-IT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of </a:t>
            </a:r>
            <a:r>
              <a:rPr lang="it-IT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Research</a:t>
            </a:r>
            <a:r>
              <a:rPr lang="it-IT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on </a:t>
            </a:r>
            <a:r>
              <a:rPr lang="it-IT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Sustainable</a:t>
            </a:r>
            <a:r>
              <a:rPr lang="it-IT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t-IT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Economic</a:t>
            </a:r>
            <a:r>
              <a:rPr lang="it-IT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t-IT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Growth</a:t>
            </a:r>
            <a:r>
              <a:rPr lang="it-IT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of the National </a:t>
            </a:r>
            <a:r>
              <a:rPr lang="it-IT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Research</a:t>
            </a:r>
            <a:r>
              <a:rPr lang="it-IT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it-IT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Council</a:t>
            </a:r>
            <a:r>
              <a:rPr lang="it-IT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Rome - </a:t>
            </a:r>
            <a:r>
              <a:rPr lang="it-IT" sz="2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Italy</a:t>
            </a:r>
            <a:endParaRPr lang="en-GB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41" name="Grouper 40"/>
          <p:cNvGrpSpPr/>
          <p:nvPr/>
        </p:nvGrpSpPr>
        <p:grpSpPr>
          <a:xfrm>
            <a:off x="13523494" y="6164912"/>
            <a:ext cx="15725525" cy="6232742"/>
            <a:chOff x="1861923" y="5642456"/>
            <a:chExt cx="17022714" cy="6046325"/>
          </a:xfrm>
        </p:grpSpPr>
        <p:sp>
          <p:nvSpPr>
            <p:cNvPr id="12" name="Rectangle 11"/>
            <p:cNvSpPr/>
            <p:nvPr/>
          </p:nvSpPr>
          <p:spPr>
            <a:xfrm>
              <a:off x="1861923" y="6288781"/>
              <a:ext cx="17022714" cy="5400000"/>
            </a:xfrm>
            <a:prstGeom prst="rect">
              <a:avLst/>
            </a:prstGeom>
            <a:ln>
              <a:solidFill>
                <a:srgbClr val="E5C542"/>
              </a:solidFill>
            </a:ln>
            <a:effectLst/>
          </p:spPr>
          <p:txBody>
            <a:bodyPr wrap="square">
              <a:spAutoFit/>
            </a:bodyPr>
            <a:lstStyle/>
            <a:p>
              <a:endParaRPr lang="en-GB" sz="2800" dirty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861923" y="5642456"/>
              <a:ext cx="17022714" cy="646331"/>
            </a:xfrm>
            <a:prstGeom prst="rect">
              <a:avLst/>
            </a:prstGeom>
            <a:solidFill>
              <a:srgbClr val="E5C542"/>
            </a:solidFill>
            <a:ln>
              <a:solidFill>
                <a:srgbClr val="FFC000"/>
              </a:solidFill>
            </a:ln>
            <a:effectLst/>
          </p:spPr>
          <p:txBody>
            <a:bodyPr wrap="square">
              <a:spAutoFit/>
            </a:bodyPr>
            <a:lstStyle/>
            <a:p>
              <a:pPr lvl="0"/>
              <a:r>
                <a:rPr lang="it-IT" sz="3600" b="1" dirty="0" smtClean="0">
                  <a:solidFill>
                    <a:schemeClr val="bg1"/>
                  </a:solidFill>
                </a:rPr>
                <a:t>MODELING THE DIFFERENT CONCEPTIONS OF EUROPEAN INTEGRATION</a:t>
              </a:r>
              <a:endParaRPr lang="en-GB" sz="2800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ZoneTexte 1"/>
          <p:cNvSpPr txBox="1"/>
          <p:nvPr/>
        </p:nvSpPr>
        <p:spPr>
          <a:xfrm>
            <a:off x="13523495" y="6811242"/>
            <a:ext cx="15707236" cy="7417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3200" dirty="0" smtClean="0"/>
              <a:t>Different conceptions </a:t>
            </a:r>
            <a:r>
              <a:rPr lang="en-GB" sz="3200" dirty="0"/>
              <a:t>of European integration drove </a:t>
            </a:r>
            <a:r>
              <a:rPr lang="en-GB" sz="3200" dirty="0" smtClean="0"/>
              <a:t>the creation of different configurations in the landscape of joint </a:t>
            </a:r>
            <a:r>
              <a:rPr lang="en-GB" sz="3200" dirty="0"/>
              <a:t>R&amp;D </a:t>
            </a:r>
            <a:r>
              <a:rPr lang="en-GB" sz="3200" dirty="0" smtClean="0"/>
              <a:t>programs. On one hand the introduction </a:t>
            </a:r>
            <a:r>
              <a:rPr lang="en-GB" sz="3200" dirty="0"/>
              <a:t>of coordination logics by the EU was central to foster the development of joint </a:t>
            </a:r>
            <a:r>
              <a:rPr lang="en-GB" sz="3200" dirty="0" smtClean="0"/>
              <a:t>programs, on the other hand the </a:t>
            </a:r>
            <a:r>
              <a:rPr lang="en-GB" sz="3200" dirty="0"/>
              <a:t>availability of different logics and their blending was key to allow for the construction of </a:t>
            </a:r>
            <a:r>
              <a:rPr lang="en-GB" sz="3200" dirty="0" smtClean="0"/>
              <a:t>programs </a:t>
            </a:r>
            <a:r>
              <a:rPr lang="en-GB" sz="3200" dirty="0"/>
              <a:t>which met different actors’ interests and which also worked in </a:t>
            </a:r>
            <a:r>
              <a:rPr lang="en-GB" sz="3200" dirty="0" smtClean="0"/>
              <a:t>practice. </a:t>
            </a:r>
          </a:p>
          <a:p>
            <a:pPr algn="just"/>
            <a:r>
              <a:rPr lang="en-GB" sz="3200" dirty="0" smtClean="0"/>
              <a:t>Empirical </a:t>
            </a:r>
            <a:r>
              <a:rPr lang="en-GB" sz="3200" dirty="0"/>
              <a:t>data collected in JOREP database </a:t>
            </a:r>
            <a:r>
              <a:rPr lang="en-GB" sz="3200" dirty="0" smtClean="0"/>
              <a:t>supported </a:t>
            </a:r>
            <a:r>
              <a:rPr lang="en-GB" sz="3200" dirty="0"/>
              <a:t>the </a:t>
            </a:r>
            <a:r>
              <a:rPr lang="en-GB" sz="3200" dirty="0" smtClean="0"/>
              <a:t>hypothesis by </a:t>
            </a:r>
            <a:r>
              <a:rPr lang="en-GB" sz="3200" dirty="0"/>
              <a:t>Lepori, Reale and </a:t>
            </a:r>
            <a:r>
              <a:rPr lang="en-GB" sz="3200" dirty="0" err="1"/>
              <a:t>Larédo</a:t>
            </a:r>
            <a:r>
              <a:rPr lang="en-GB" sz="3200" dirty="0"/>
              <a:t> (2014)</a:t>
            </a:r>
            <a:r>
              <a:rPr lang="en-GB" sz="3200" dirty="0" smtClean="0"/>
              <a:t> </a:t>
            </a:r>
            <a:r>
              <a:rPr lang="en-GB" sz="3200" dirty="0"/>
              <a:t>that the variety of observed </a:t>
            </a:r>
            <a:r>
              <a:rPr lang="en-GB" sz="3200" dirty="0" smtClean="0"/>
              <a:t>programs </a:t>
            </a:r>
            <a:r>
              <a:rPr lang="en-GB" sz="3200" dirty="0"/>
              <a:t>can be associated to different underlying models of European integration. </a:t>
            </a:r>
            <a:r>
              <a:rPr lang="en-GB" sz="3200" dirty="0" smtClean="0"/>
              <a:t>The analysis of data showed that ideal types (fig. 1) </a:t>
            </a:r>
            <a:r>
              <a:rPr lang="en-GB" sz="3200" dirty="0"/>
              <a:t>are </a:t>
            </a:r>
            <a:r>
              <a:rPr lang="en-GB" sz="3200" dirty="0" smtClean="0"/>
              <a:t>a useful </a:t>
            </a:r>
            <a:r>
              <a:rPr lang="en-GB" sz="3200" dirty="0"/>
              <a:t>analytical tool to represent the space of alternatives, </a:t>
            </a:r>
            <a:r>
              <a:rPr lang="en-GB" sz="3200" dirty="0" smtClean="0"/>
              <a:t>no dominant group of programs </a:t>
            </a:r>
            <a:r>
              <a:rPr lang="en-GB" sz="3200" dirty="0"/>
              <a:t>can be observed (at least regarding the number </a:t>
            </a:r>
            <a:r>
              <a:rPr lang="en-GB" sz="3200" dirty="0" smtClean="0"/>
              <a:t>of programmes</a:t>
            </a:r>
            <a:r>
              <a:rPr lang="en-GB" sz="3200" dirty="0"/>
              <a:t>) and a large deal of blending between types takes place</a:t>
            </a:r>
            <a:r>
              <a:rPr lang="en-GB" sz="3200" dirty="0" smtClean="0"/>
              <a:t>.</a:t>
            </a:r>
          </a:p>
          <a:p>
            <a:pPr algn="just"/>
            <a:endParaRPr lang="en-GB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>Figure 1. Groups </a:t>
            </a:r>
            <a:r>
              <a:rPr lang="en-GB" sz="2000" dirty="0">
                <a:solidFill>
                  <a:schemeClr val="accent2">
                    <a:lumMod val="50000"/>
                  </a:schemeClr>
                </a:solidFill>
              </a:rPr>
              <a:t>of programs and ideal </a:t>
            </a: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>types </a:t>
            </a:r>
          </a:p>
          <a:p>
            <a:pPr algn="just"/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>Lepori B., Reale E., </a:t>
            </a:r>
            <a:r>
              <a:rPr lang="en-GB" sz="2000" dirty="0" err="1" smtClean="0">
                <a:solidFill>
                  <a:schemeClr val="accent2">
                    <a:lumMod val="50000"/>
                  </a:schemeClr>
                </a:solidFill>
              </a:rPr>
              <a:t>Larédo</a:t>
            </a: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> Ph. (2014) Logics of integration and actors' strategies in European joint programs. Research Policy, 43(2):391-402</a:t>
            </a:r>
          </a:p>
          <a:p>
            <a:pPr algn="just"/>
            <a:endParaRPr lang="en-GB" sz="3200" dirty="0" smtClean="0"/>
          </a:p>
          <a:p>
            <a:pPr algn="just"/>
            <a:r>
              <a:rPr lang="en-GB" sz="3200" dirty="0" smtClean="0"/>
              <a:t> </a:t>
            </a:r>
          </a:p>
        </p:txBody>
      </p:sp>
      <p:sp>
        <p:nvSpPr>
          <p:cNvPr id="46" name="Rectangle 45"/>
          <p:cNvSpPr/>
          <p:nvPr/>
        </p:nvSpPr>
        <p:spPr>
          <a:xfrm>
            <a:off x="2736292" y="13585773"/>
            <a:ext cx="26512728" cy="64633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3A418A"/>
            </a:solidFill>
          </a:ln>
          <a:effectLst/>
        </p:spPr>
        <p:txBody>
          <a:bodyPr wrap="square">
            <a:spAutoFit/>
          </a:bodyPr>
          <a:lstStyle/>
          <a:p>
            <a:r>
              <a:rPr lang="it-IT" sz="3600" b="1" dirty="0" smtClean="0">
                <a:solidFill>
                  <a:srgbClr val="FFFFFF"/>
                </a:solidFill>
              </a:rPr>
              <a:t>ANALYSING THE FINANCIAL COMMITMENT IN JOINT </a:t>
            </a:r>
            <a:r>
              <a:rPr lang="it-IT" sz="3600" b="1" dirty="0" smtClean="0">
                <a:solidFill>
                  <a:srgbClr val="FFFFFF"/>
                </a:solidFill>
              </a:rPr>
              <a:t>R&amp;D </a:t>
            </a:r>
            <a:r>
              <a:rPr lang="it-IT" sz="3600" b="1" dirty="0" smtClean="0">
                <a:solidFill>
                  <a:srgbClr val="FFFFFF"/>
                </a:solidFill>
              </a:rPr>
              <a:t>PROGRAMS</a:t>
            </a:r>
            <a:endParaRPr lang="en-GB" sz="3600" b="1" dirty="0">
              <a:solidFill>
                <a:srgbClr val="FFFF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736290" y="14202422"/>
            <a:ext cx="26512728" cy="4524315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just"/>
            <a:r>
              <a:rPr lang="it-IT" sz="3200" dirty="0" err="1" smtClean="0"/>
              <a:t>Focusing</a:t>
            </a:r>
            <a:r>
              <a:rPr lang="it-IT" sz="3200" dirty="0" smtClean="0"/>
              <a:t> on the </a:t>
            </a:r>
            <a:r>
              <a:rPr lang="it-IT" sz="3200" dirty="0" err="1" smtClean="0"/>
              <a:t>financial</a:t>
            </a:r>
            <a:r>
              <a:rPr lang="it-IT" sz="3200" dirty="0" smtClean="0"/>
              <a:t> </a:t>
            </a:r>
            <a:r>
              <a:rPr lang="it-IT" sz="3200" dirty="0" err="1" smtClean="0"/>
              <a:t>commitment</a:t>
            </a:r>
            <a:r>
              <a:rPr lang="it-IT" sz="3200" dirty="0" smtClean="0"/>
              <a:t> in joint R&amp;D </a:t>
            </a:r>
            <a:r>
              <a:rPr lang="it-IT" sz="3200" dirty="0" err="1" smtClean="0"/>
              <a:t>programs</a:t>
            </a:r>
            <a:r>
              <a:rPr lang="it-IT" sz="3200" dirty="0" smtClean="0"/>
              <a:t>, Lepori et al. (2014) </a:t>
            </a:r>
            <a:r>
              <a:rPr lang="it-IT" sz="3200" dirty="0" err="1" smtClean="0"/>
              <a:t>found</a:t>
            </a:r>
            <a:r>
              <a:rPr lang="it-IT" sz="3200" dirty="0" smtClean="0"/>
              <a:t> </a:t>
            </a:r>
            <a:r>
              <a:rPr lang="it-IT" sz="3200" dirty="0" err="1" smtClean="0"/>
              <a:t>that</a:t>
            </a:r>
            <a:r>
              <a:rPr lang="it-IT" sz="3200" dirty="0" smtClean="0"/>
              <a:t> the</a:t>
            </a:r>
            <a:r>
              <a:rPr lang="en-GB" sz="3200" dirty="0" smtClean="0"/>
              <a:t> </a:t>
            </a:r>
            <a:r>
              <a:rPr lang="en-GB" sz="3200" dirty="0"/>
              <a:t>levels of integration and EU commitment are strongly associated with </a:t>
            </a:r>
            <a:r>
              <a:rPr lang="en-GB" sz="3200" dirty="0" smtClean="0"/>
              <a:t>budgets</a:t>
            </a:r>
            <a:r>
              <a:rPr lang="en-GB" sz="3200" dirty="0"/>
              <a:t> </a:t>
            </a:r>
            <a:r>
              <a:rPr lang="en-GB" sz="3200" dirty="0" smtClean="0"/>
              <a:t>(tab.1). Medians </a:t>
            </a:r>
            <a:r>
              <a:rPr lang="en-GB" sz="3200" dirty="0"/>
              <a:t>of </a:t>
            </a:r>
            <a:r>
              <a:rPr lang="en-GB" sz="3200" dirty="0" smtClean="0"/>
              <a:t>program budgets included in JOREP </a:t>
            </a:r>
            <a:r>
              <a:rPr lang="en-GB" sz="3200" dirty="0"/>
              <a:t>for </a:t>
            </a:r>
            <a:r>
              <a:rPr lang="en-GB" sz="3200" dirty="0" smtClean="0"/>
              <a:t>year 2009 </a:t>
            </a:r>
            <a:r>
              <a:rPr lang="en-GB" sz="3200" dirty="0"/>
              <a:t>are significantly different between groups of </a:t>
            </a:r>
            <a:r>
              <a:rPr lang="en-GB" sz="3200" dirty="0" smtClean="0"/>
              <a:t>programs (</a:t>
            </a:r>
            <a:r>
              <a:rPr lang="en-GB" sz="3200" dirty="0"/>
              <a:t>p &lt; 0.001 </a:t>
            </a:r>
            <a:r>
              <a:rPr lang="en-GB" sz="3200" dirty="0" err="1"/>
              <a:t>Kruskal</a:t>
            </a:r>
            <a:r>
              <a:rPr lang="en-GB" sz="3200" dirty="0"/>
              <a:t>–Wallis two-tailed test) and between </a:t>
            </a:r>
            <a:r>
              <a:rPr lang="en-GB" sz="3200" dirty="0" smtClean="0"/>
              <a:t>programs </a:t>
            </a:r>
            <a:r>
              <a:rPr lang="en-GB" sz="3200" dirty="0"/>
              <a:t>with and without EU funding (p &lt; 0.001, Mann–Whitney </a:t>
            </a:r>
            <a:r>
              <a:rPr lang="en-GB" sz="3200" dirty="0" smtClean="0"/>
              <a:t>two-tailed test</a:t>
            </a:r>
            <a:r>
              <a:rPr lang="en-GB" sz="3200" dirty="0"/>
              <a:t>). </a:t>
            </a:r>
            <a:endParaRPr lang="en-GB" sz="3200" dirty="0" smtClean="0"/>
          </a:p>
          <a:p>
            <a:pPr algn="just"/>
            <a:r>
              <a:rPr lang="en-GB" sz="3200" dirty="0" smtClean="0"/>
              <a:t>On </a:t>
            </a:r>
            <a:r>
              <a:rPr lang="en-GB" sz="3200" dirty="0"/>
              <a:t>the contrary, there is no evidence of an impact of </a:t>
            </a:r>
            <a:r>
              <a:rPr lang="en-GB" sz="3200" dirty="0" smtClean="0"/>
              <a:t>program </a:t>
            </a:r>
            <a:r>
              <a:rPr lang="en-GB" sz="3200" dirty="0"/>
              <a:t>age: the two largest programs in the dataset are old (ESA, </a:t>
            </a:r>
            <a:r>
              <a:rPr lang="en-GB" sz="3200" dirty="0" smtClean="0"/>
              <a:t>1975 and </a:t>
            </a:r>
            <a:r>
              <a:rPr lang="en-GB" sz="3200" dirty="0"/>
              <a:t>Eureka, 1985), but the median budget in 2009 of </a:t>
            </a:r>
            <a:r>
              <a:rPr lang="en-GB" sz="3200" dirty="0" smtClean="0"/>
              <a:t>programs </a:t>
            </a:r>
            <a:r>
              <a:rPr lang="en-GB" sz="3200" dirty="0"/>
              <a:t>created in the period 2000–2005 is lower than those in 2006–2009, </a:t>
            </a:r>
            <a:r>
              <a:rPr lang="en-GB" sz="3200" dirty="0" smtClean="0"/>
              <a:t>the difference </a:t>
            </a:r>
            <a:r>
              <a:rPr lang="en-GB" sz="3200" dirty="0"/>
              <a:t>being insignificant (Mann–Whitney two-tailed, p &gt; 0.1</a:t>
            </a:r>
            <a:r>
              <a:rPr lang="en-GB" sz="3200" dirty="0" smtClean="0"/>
              <a:t>). Furthermore</a:t>
            </a:r>
            <a:r>
              <a:rPr lang="en-GB" sz="3200" dirty="0"/>
              <a:t>, there is no evidence of an influence of the type </a:t>
            </a:r>
            <a:r>
              <a:rPr lang="en-GB" sz="3200" dirty="0" smtClean="0"/>
              <a:t>of agency </a:t>
            </a:r>
            <a:r>
              <a:rPr lang="en-GB" sz="3200" dirty="0"/>
              <a:t>participating in the budget – </a:t>
            </a:r>
            <a:r>
              <a:rPr lang="en-GB" sz="3200" dirty="0" smtClean="0"/>
              <a:t>programs </a:t>
            </a:r>
            <a:r>
              <a:rPr lang="en-GB" sz="3200" dirty="0"/>
              <a:t>with participation of research councils (which have larger total budgets) </a:t>
            </a:r>
            <a:r>
              <a:rPr lang="en-GB" sz="3200" dirty="0" smtClean="0"/>
              <a:t>are not </a:t>
            </a:r>
            <a:r>
              <a:rPr lang="en-GB" sz="3200" dirty="0"/>
              <a:t>significantly larger than the average. </a:t>
            </a:r>
            <a:endParaRPr lang="en-GB" sz="3200" dirty="0" smtClean="0"/>
          </a:p>
          <a:p>
            <a:pPr algn="just"/>
            <a:r>
              <a:rPr lang="en-GB" sz="3200" dirty="0" smtClean="0"/>
              <a:t>There </a:t>
            </a:r>
            <a:r>
              <a:rPr lang="en-GB" sz="3200" dirty="0"/>
              <a:t>is </a:t>
            </a:r>
            <a:r>
              <a:rPr lang="en-GB" sz="3200" dirty="0" smtClean="0"/>
              <a:t>however some (</a:t>
            </a:r>
            <a:r>
              <a:rPr lang="en-GB" sz="3200" dirty="0"/>
              <a:t>weak) association with </a:t>
            </a:r>
            <a:r>
              <a:rPr lang="en-GB" sz="3200" dirty="0" smtClean="0"/>
              <a:t>program </a:t>
            </a:r>
            <a:r>
              <a:rPr lang="en-GB" sz="3200" dirty="0"/>
              <a:t>domain, with 6 out of the </a:t>
            </a:r>
            <a:r>
              <a:rPr lang="en-GB" sz="3200" dirty="0" smtClean="0"/>
              <a:t>10 largest </a:t>
            </a:r>
            <a:r>
              <a:rPr lang="en-GB" sz="3200" dirty="0"/>
              <a:t>programs being industry-oriented, which might reflect </a:t>
            </a:r>
            <a:r>
              <a:rPr lang="en-GB" sz="3200" dirty="0" smtClean="0"/>
              <a:t>that European-level </a:t>
            </a:r>
            <a:r>
              <a:rPr lang="en-GB" sz="3200" dirty="0"/>
              <a:t>networks have been preferentially constructed </a:t>
            </a:r>
            <a:r>
              <a:rPr lang="en-GB" sz="3200" dirty="0" smtClean="0"/>
              <a:t>in this </a:t>
            </a:r>
            <a:r>
              <a:rPr lang="en-GB" sz="3200" dirty="0"/>
              <a:t>domain through FP</a:t>
            </a:r>
            <a:r>
              <a:rPr lang="en-GB" sz="3200" dirty="0" smtClean="0"/>
              <a:t>.</a:t>
            </a:r>
            <a:endParaRPr lang="en-GB" sz="3200" dirty="0"/>
          </a:p>
        </p:txBody>
      </p:sp>
      <p:sp>
        <p:nvSpPr>
          <p:cNvPr id="55" name="Rectangle 54"/>
          <p:cNvSpPr/>
          <p:nvPr/>
        </p:nvSpPr>
        <p:spPr>
          <a:xfrm>
            <a:off x="2769965" y="23666506"/>
            <a:ext cx="26460766" cy="3046988"/>
          </a:xfrm>
          <a:prstGeom prst="rect">
            <a:avLst/>
          </a:prstGeom>
          <a:ln>
            <a:solidFill>
              <a:srgbClr val="3A418A"/>
            </a:solidFill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GB" sz="3200" dirty="0" smtClean="0"/>
              <a:t>JOREP data confirm </a:t>
            </a:r>
            <a:r>
              <a:rPr lang="en-GB" sz="3200" dirty="0"/>
              <a:t>the variety </a:t>
            </a:r>
            <a:r>
              <a:rPr lang="en-GB" sz="3200" dirty="0" smtClean="0"/>
              <a:t>of the funding agencies involved in joint R&amp;D programs, </a:t>
            </a:r>
            <a:r>
              <a:rPr lang="en-GB" sz="3200" dirty="0"/>
              <a:t>which is closely related to the different characteristics of the </a:t>
            </a:r>
            <a:r>
              <a:rPr lang="en-GB" sz="3200" dirty="0" smtClean="0"/>
              <a:t>programs</a:t>
            </a:r>
            <a:r>
              <a:rPr lang="en-GB" sz="3200" dirty="0"/>
              <a:t>. </a:t>
            </a:r>
            <a:r>
              <a:rPr lang="en-GB" sz="3200" dirty="0" smtClean="0"/>
              <a:t>The </a:t>
            </a:r>
            <a:r>
              <a:rPr lang="en-GB" sz="3200" dirty="0"/>
              <a:t>agencies are innovation agencies, whose large funding volume is related to the fact that technological </a:t>
            </a:r>
            <a:r>
              <a:rPr lang="en-GB" sz="3200" dirty="0" smtClean="0"/>
              <a:t>programs </a:t>
            </a:r>
            <a:r>
              <a:rPr lang="en-GB" sz="3200" dirty="0"/>
              <a:t>make up most of the budget of joint </a:t>
            </a:r>
            <a:r>
              <a:rPr lang="en-GB" sz="3200" dirty="0" smtClean="0"/>
              <a:t>programs</a:t>
            </a:r>
            <a:r>
              <a:rPr lang="en-GB" sz="3200" dirty="0"/>
              <a:t>, as well as research councils (investigator-driven </a:t>
            </a:r>
            <a:r>
              <a:rPr lang="en-GB" sz="3200" dirty="0" smtClean="0"/>
              <a:t>programs</a:t>
            </a:r>
            <a:r>
              <a:rPr lang="en-GB" sz="3200" dirty="0"/>
              <a:t>) and sector agencies in political domains. </a:t>
            </a:r>
          </a:p>
          <a:p>
            <a:pPr algn="just"/>
            <a:r>
              <a:rPr lang="en-GB" sz="3200" dirty="0" smtClean="0"/>
              <a:t>Program </a:t>
            </a:r>
            <a:r>
              <a:rPr lang="en-GB" sz="3200" dirty="0"/>
              <a:t>domain and agency participations are associated with a stronger presence of research councils in science-oriented </a:t>
            </a:r>
            <a:r>
              <a:rPr lang="en-GB" sz="3200" dirty="0" smtClean="0"/>
              <a:t>programs</a:t>
            </a:r>
            <a:r>
              <a:rPr lang="en-GB" sz="3200" dirty="0"/>
              <a:t>, </a:t>
            </a:r>
            <a:r>
              <a:rPr lang="en-GB" sz="3200"/>
              <a:t>sector </a:t>
            </a:r>
            <a:r>
              <a:rPr lang="en-GB" sz="3200" smtClean="0"/>
              <a:t>agencies, </a:t>
            </a:r>
            <a:r>
              <a:rPr lang="en-GB" sz="3200" dirty="0"/>
              <a:t>and ministries in policy </a:t>
            </a:r>
            <a:r>
              <a:rPr lang="en-GB" sz="3200" dirty="0" smtClean="0"/>
              <a:t>programs </a:t>
            </a:r>
            <a:r>
              <a:rPr lang="en-GB" sz="3200" dirty="0"/>
              <a:t>and innovation agencies – confirming that the selection of the agency is largely driven by the alignment between agency mission and </a:t>
            </a:r>
            <a:r>
              <a:rPr lang="en-GB" sz="3200" dirty="0" smtClean="0"/>
              <a:t>program </a:t>
            </a:r>
            <a:r>
              <a:rPr lang="en-GB" sz="3200" dirty="0"/>
              <a:t>domain </a:t>
            </a:r>
            <a:r>
              <a:rPr lang="en-GB" sz="3200" dirty="0" smtClean="0"/>
              <a:t>(tab. 2).</a:t>
            </a:r>
            <a:endParaRPr lang="fr-FR" sz="3200" dirty="0"/>
          </a:p>
        </p:txBody>
      </p:sp>
      <p:pic>
        <p:nvPicPr>
          <p:cNvPr id="53" name="Image 52" descr="Logo FP7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20349" y="40319867"/>
            <a:ext cx="1828671" cy="1486112"/>
          </a:xfrm>
          <a:prstGeom prst="rect">
            <a:avLst/>
          </a:prstGeom>
        </p:spPr>
      </p:pic>
      <p:sp>
        <p:nvSpPr>
          <p:cNvPr id="72" name="Rectangle 184"/>
          <p:cNvSpPr/>
          <p:nvPr/>
        </p:nvSpPr>
        <p:spPr>
          <a:xfrm>
            <a:off x="2857449" y="31448230"/>
            <a:ext cx="17399979" cy="10129928"/>
          </a:xfrm>
          <a:prstGeom prst="rect">
            <a:avLst/>
          </a:prstGeom>
          <a:ln>
            <a:solidFill>
              <a:srgbClr val="A94C71"/>
            </a:solidFill>
          </a:ln>
          <a:effectLst/>
        </p:spPr>
        <p:txBody>
          <a:bodyPr wrap="square">
            <a:spAutoFit/>
          </a:bodyPr>
          <a:lstStyle/>
          <a:p>
            <a:endParaRPr lang="en-US" sz="2800" dirty="0"/>
          </a:p>
        </p:txBody>
      </p:sp>
      <p:sp>
        <p:nvSpPr>
          <p:cNvPr id="73" name="Rectangle 185"/>
          <p:cNvSpPr/>
          <p:nvPr/>
        </p:nvSpPr>
        <p:spPr>
          <a:xfrm>
            <a:off x="2857435" y="30804355"/>
            <a:ext cx="17399979" cy="584774"/>
          </a:xfrm>
          <a:prstGeom prst="rect">
            <a:avLst/>
          </a:prstGeom>
          <a:solidFill>
            <a:srgbClr val="A94C71"/>
          </a:solidFill>
          <a:ln>
            <a:solidFill>
              <a:srgbClr val="B1276D"/>
            </a:solidFill>
          </a:ln>
          <a:effectLst/>
        </p:spPr>
        <p:txBody>
          <a:bodyPr wrap="square">
            <a:spAutoFit/>
          </a:bodyPr>
          <a:lstStyle/>
          <a:p>
            <a:r>
              <a:rPr lang="fr-FR" sz="3200" b="1" dirty="0" smtClean="0">
                <a:solidFill>
                  <a:srgbClr val="FFFFFF"/>
                </a:solidFill>
              </a:rPr>
              <a:t>REPRESENTING NETWORKS OF COLLABORATION</a:t>
            </a:r>
            <a:endParaRPr lang="en-GB" sz="3200" b="1" dirty="0" smtClean="0">
              <a:solidFill>
                <a:srgbClr val="FFFFFF"/>
              </a:solidFill>
            </a:endParaRPr>
          </a:p>
        </p:txBody>
      </p:sp>
      <p:sp>
        <p:nvSpPr>
          <p:cNvPr id="74" name="ZoneTexte 159"/>
          <p:cNvSpPr txBox="1"/>
          <p:nvPr/>
        </p:nvSpPr>
        <p:spPr>
          <a:xfrm>
            <a:off x="2874278" y="31471701"/>
            <a:ext cx="1739192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GB" sz="3000" dirty="0"/>
              <a:t>JOREP allows studying the collaboration </a:t>
            </a:r>
            <a:r>
              <a:rPr lang="en-GB" sz="3000" dirty="0" smtClean="0"/>
              <a:t>networks </a:t>
            </a:r>
            <a:r>
              <a:rPr lang="en-GB" sz="3000" dirty="0"/>
              <a:t>of the countries (with network analysis technique), for example in ERA-net (FP6) and bilateral </a:t>
            </a:r>
            <a:r>
              <a:rPr lang="en-GB" sz="3000" dirty="0" smtClean="0"/>
              <a:t>programs</a:t>
            </a:r>
            <a:r>
              <a:rPr lang="en-GB" sz="3000" dirty="0"/>
              <a:t>. We have focused on the relationship of eleven JOREP countries and the relationship with the other countries within the </a:t>
            </a:r>
            <a:r>
              <a:rPr lang="en-GB" sz="3000" dirty="0" smtClean="0"/>
              <a:t>program (fig.2 - fig.3). </a:t>
            </a:r>
            <a:endParaRPr lang="en-GB" sz="3000" dirty="0"/>
          </a:p>
          <a:p>
            <a:pPr algn="just">
              <a:spcAft>
                <a:spcPts val="1200"/>
              </a:spcAft>
            </a:pPr>
            <a:r>
              <a:rPr lang="en-GB" sz="3000" dirty="0"/>
              <a:t>• Substantial differentiation between ERA-net </a:t>
            </a:r>
            <a:r>
              <a:rPr lang="en-GB" sz="3000" dirty="0" smtClean="0"/>
              <a:t>programs </a:t>
            </a:r>
            <a:r>
              <a:rPr lang="en-GB" sz="3000" dirty="0"/>
              <a:t>and bilateral </a:t>
            </a:r>
            <a:r>
              <a:rPr lang="en-GB" sz="3000" dirty="0" smtClean="0"/>
              <a:t>programs </a:t>
            </a:r>
            <a:r>
              <a:rPr lang="en-GB" sz="3000" dirty="0"/>
              <a:t>as to the network structure of research.</a:t>
            </a:r>
          </a:p>
          <a:p>
            <a:pPr algn="just">
              <a:spcAft>
                <a:spcPts val="1200"/>
              </a:spcAft>
            </a:pPr>
            <a:r>
              <a:rPr lang="en-GB" sz="3000" dirty="0"/>
              <a:t>• Some countries play a prominent role in one program and a marginal one in the other (the UK and Poland for example). </a:t>
            </a:r>
          </a:p>
          <a:p>
            <a:pPr algn="just">
              <a:spcAft>
                <a:spcPts val="1200"/>
              </a:spcAft>
            </a:pPr>
            <a:r>
              <a:rPr lang="en-GB" sz="3000" dirty="0"/>
              <a:t>• The high number of connections of a node does not always correspond with the amount of funding (the UK, Italy and Poland for example). Italy has a network that is smaller than the UK, but with more funding. One possible explanation is that Italy has a greater specialization in fields where the cost of research activity is higher than other fields.</a:t>
            </a:r>
          </a:p>
        </p:txBody>
      </p:sp>
      <p:sp>
        <p:nvSpPr>
          <p:cNvPr id="77" name="Rectangle 184"/>
          <p:cNvSpPr/>
          <p:nvPr/>
        </p:nvSpPr>
        <p:spPr>
          <a:xfrm>
            <a:off x="20600245" y="31450419"/>
            <a:ext cx="8640000" cy="8443391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  <a:effectLst/>
        </p:spPr>
        <p:txBody>
          <a:bodyPr wrap="square">
            <a:spAutoFit/>
          </a:bodyPr>
          <a:lstStyle/>
          <a:p>
            <a:endParaRPr lang="en-US" sz="2800" dirty="0"/>
          </a:p>
        </p:txBody>
      </p:sp>
      <p:sp>
        <p:nvSpPr>
          <p:cNvPr id="79" name="ZoneTexte 159"/>
          <p:cNvSpPr txBox="1"/>
          <p:nvPr/>
        </p:nvSpPr>
        <p:spPr>
          <a:xfrm>
            <a:off x="20611202" y="31496356"/>
            <a:ext cx="8640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700" dirty="0" smtClean="0"/>
              <a:t>CASE STUDY – EUREKA</a:t>
            </a:r>
            <a:r>
              <a:rPr lang="en-US" sz="2700" dirty="0"/>
              <a:t>.</a:t>
            </a:r>
            <a:r>
              <a:rPr lang="en-US" sz="2700" dirty="0" smtClean="0"/>
              <a:t> The program </a:t>
            </a:r>
            <a:r>
              <a:rPr lang="en-US" sz="2700" dirty="0"/>
              <a:t>provides for the establishment of research cluster for market oriented R&amp;D. Strategically significant public-private partnerships </a:t>
            </a:r>
            <a:r>
              <a:rPr lang="en-US" sz="2700" dirty="0" smtClean="0"/>
              <a:t>are </a:t>
            </a:r>
            <a:r>
              <a:rPr lang="en-US" sz="2700" dirty="0"/>
              <a:t>created to develop generic technology. In EUREKA we have that importance of each country remain stable along the time. There is a leader country, France, which involves the largest part of the funding. Its influence is large enough to determine the trend of the whole group of </a:t>
            </a:r>
            <a:r>
              <a:rPr lang="en-US" sz="2700" dirty="0" smtClean="0"/>
              <a:t>funding (fig. 4).</a:t>
            </a:r>
            <a:endParaRPr lang="en-GB" sz="2700" dirty="0"/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785652" y="34968941"/>
            <a:ext cx="8288408" cy="4298328"/>
          </a:xfrm>
          <a:prstGeom prst="rect">
            <a:avLst/>
          </a:prstGeom>
        </p:spPr>
      </p:pic>
      <p:sp>
        <p:nvSpPr>
          <p:cNvPr id="83" name="Rectangle 185"/>
          <p:cNvSpPr/>
          <p:nvPr/>
        </p:nvSpPr>
        <p:spPr>
          <a:xfrm>
            <a:off x="20590730" y="30804354"/>
            <a:ext cx="8640000" cy="58477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/>
        </p:spPr>
        <p:txBody>
          <a:bodyPr wrap="square">
            <a:spAutoFit/>
          </a:bodyPr>
          <a:lstStyle/>
          <a:p>
            <a:r>
              <a:rPr lang="en-GB" sz="3200" b="1" dirty="0">
                <a:solidFill>
                  <a:srgbClr val="FFFFFF"/>
                </a:solidFill>
              </a:rPr>
              <a:t>FOLLOWING THE EVOLUTION OF </a:t>
            </a:r>
            <a:r>
              <a:rPr lang="en-GB" sz="3200" b="1" dirty="0" smtClean="0">
                <a:solidFill>
                  <a:srgbClr val="FFFFFF"/>
                </a:solidFill>
              </a:rPr>
              <a:t>PARTICIPATIONS </a:t>
            </a:r>
          </a:p>
        </p:txBody>
      </p:sp>
      <p:sp>
        <p:nvSpPr>
          <p:cNvPr id="84" name="Rectangle 45"/>
          <p:cNvSpPr/>
          <p:nvPr/>
        </p:nvSpPr>
        <p:spPr>
          <a:xfrm>
            <a:off x="2769964" y="22995130"/>
            <a:ext cx="26460766" cy="646331"/>
          </a:xfrm>
          <a:prstGeom prst="rect">
            <a:avLst/>
          </a:prstGeom>
          <a:solidFill>
            <a:srgbClr val="3A418A"/>
          </a:solidFill>
          <a:ln>
            <a:solidFill>
              <a:srgbClr val="3A418A"/>
            </a:solidFill>
          </a:ln>
          <a:effectLst/>
        </p:spPr>
        <p:txBody>
          <a:bodyPr wrap="square">
            <a:spAutoFit/>
          </a:bodyPr>
          <a:lstStyle/>
          <a:p>
            <a:r>
              <a:rPr lang="en-GB" sz="3600" b="1" dirty="0">
                <a:solidFill>
                  <a:srgbClr val="FFFFFF"/>
                </a:solidFill>
              </a:rPr>
              <a:t>UNDERSTANDING THE </a:t>
            </a:r>
            <a:r>
              <a:rPr lang="en-GB" sz="3600" b="1">
                <a:solidFill>
                  <a:srgbClr val="FFFFFF"/>
                </a:solidFill>
              </a:rPr>
              <a:t>ROLE </a:t>
            </a:r>
            <a:r>
              <a:rPr lang="en-GB" sz="3600" b="1" smtClean="0">
                <a:solidFill>
                  <a:srgbClr val="FFFFFF"/>
                </a:solidFill>
              </a:rPr>
              <a:t>OF THE </a:t>
            </a:r>
            <a:r>
              <a:rPr lang="en-GB" sz="3600" b="1" dirty="0">
                <a:solidFill>
                  <a:srgbClr val="FFFFFF"/>
                </a:solidFill>
              </a:rPr>
              <a:t>FUNDING AGENCIES</a:t>
            </a:r>
          </a:p>
        </p:txBody>
      </p:sp>
      <p:pic>
        <p:nvPicPr>
          <p:cNvPr id="3074" name="Picture 2" descr="logo532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89623" y="40121775"/>
            <a:ext cx="3703340" cy="1614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Immagine 31"/>
          <p:cNvPicPr>
            <a:picLocks noChangeAspect="1"/>
          </p:cNvPicPr>
          <p:nvPr/>
        </p:nvPicPr>
        <p:blipFill rotWithShape="1">
          <a:blip r:embed="rId9"/>
          <a:srcRect t="13687"/>
          <a:stretch/>
        </p:blipFill>
        <p:spPr>
          <a:xfrm>
            <a:off x="5181266" y="27119116"/>
            <a:ext cx="14802915" cy="2822056"/>
          </a:xfrm>
          <a:prstGeom prst="rect">
            <a:avLst/>
          </a:prstGeom>
        </p:spPr>
      </p:pic>
      <p:pic>
        <p:nvPicPr>
          <p:cNvPr id="37" name="Immagine 3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156070" y="18935203"/>
            <a:ext cx="16235210" cy="3557675"/>
          </a:xfrm>
          <a:prstGeom prst="rect">
            <a:avLst/>
          </a:prstGeom>
        </p:spPr>
      </p:pic>
      <p:sp>
        <p:nvSpPr>
          <p:cNvPr id="38" name="CasellaDiTesto 37"/>
          <p:cNvSpPr txBox="1"/>
          <p:nvPr/>
        </p:nvSpPr>
        <p:spPr>
          <a:xfrm>
            <a:off x="5158192" y="19260570"/>
            <a:ext cx="411881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err="1">
                <a:solidFill>
                  <a:schemeClr val="accent2">
                    <a:lumMod val="50000"/>
                  </a:schemeClr>
                </a:solidFill>
              </a:rPr>
              <a:t>Table</a:t>
            </a:r>
            <a:r>
              <a:rPr lang="it-IT" sz="20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it-IT" sz="2000" dirty="0" smtClean="0">
                <a:solidFill>
                  <a:schemeClr val="accent2">
                    <a:lumMod val="50000"/>
                  </a:schemeClr>
                </a:solidFill>
              </a:rPr>
              <a:t>1.</a:t>
            </a:r>
            <a:endParaRPr lang="it-IT" sz="20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en-GB" sz="2000" dirty="0">
                <a:solidFill>
                  <a:schemeClr val="accent2">
                    <a:lumMod val="50000"/>
                  </a:schemeClr>
                </a:solidFill>
              </a:rPr>
              <a:t>Budget of joint programs by group 2006 and 2009 (</a:t>
            </a:r>
            <a:r>
              <a:rPr lang="en-GB" sz="2000" dirty="0" err="1">
                <a:solidFill>
                  <a:schemeClr val="accent2">
                    <a:lumMod val="50000"/>
                  </a:schemeClr>
                </a:solidFill>
              </a:rPr>
              <a:t>mio</a:t>
            </a:r>
            <a:r>
              <a:rPr lang="en-GB" sz="2000" dirty="0">
                <a:solidFill>
                  <a:schemeClr val="accent2">
                    <a:lumMod val="50000"/>
                  </a:schemeClr>
                </a:solidFill>
              </a:rPr>
              <a:t>. euros). </a:t>
            </a:r>
          </a:p>
          <a:p>
            <a:pPr algn="ctr"/>
            <a:r>
              <a:rPr lang="en-GB" sz="2000" dirty="0">
                <a:solidFill>
                  <a:schemeClr val="accent2">
                    <a:lumMod val="50000"/>
                  </a:schemeClr>
                </a:solidFill>
              </a:rPr>
              <a:t>ESA excluded</a:t>
            </a:r>
          </a:p>
          <a:p>
            <a:pPr algn="ctr"/>
            <a:endParaRPr lang="en-GB" sz="20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en-GB" sz="2000" dirty="0">
                <a:solidFill>
                  <a:schemeClr val="accent2">
                    <a:lumMod val="50000"/>
                  </a:schemeClr>
                </a:solidFill>
              </a:rPr>
              <a:t>Lepori B., Reale E., </a:t>
            </a:r>
            <a:r>
              <a:rPr lang="en-GB" sz="2000" dirty="0" err="1">
                <a:solidFill>
                  <a:schemeClr val="accent2">
                    <a:lumMod val="50000"/>
                  </a:schemeClr>
                </a:solidFill>
              </a:rPr>
              <a:t>Larédo</a:t>
            </a:r>
            <a:r>
              <a:rPr lang="en-GB" sz="2000" dirty="0">
                <a:solidFill>
                  <a:schemeClr val="accent2">
                    <a:lumMod val="50000"/>
                  </a:schemeClr>
                </a:solidFill>
              </a:rPr>
              <a:t> Ph. (2014)</a:t>
            </a:r>
          </a:p>
          <a:p>
            <a:pPr algn="ctr"/>
            <a:r>
              <a:rPr lang="en-GB" sz="2000" dirty="0">
                <a:solidFill>
                  <a:schemeClr val="accent2">
                    <a:lumMod val="50000"/>
                  </a:schemeClr>
                </a:solidFill>
              </a:rPr>
              <a:t>Logics of integration and actors' strategies in European joint programs.</a:t>
            </a:r>
          </a:p>
          <a:p>
            <a:pPr algn="ctr"/>
            <a:r>
              <a:rPr lang="en-GB" sz="2000" dirty="0">
                <a:solidFill>
                  <a:schemeClr val="accent2">
                    <a:lumMod val="50000"/>
                  </a:schemeClr>
                </a:solidFill>
              </a:rPr>
              <a:t>Research Policy, 43(2):391-402</a:t>
            </a:r>
          </a:p>
        </p:txBody>
      </p:sp>
      <p:sp>
        <p:nvSpPr>
          <p:cNvPr id="99" name="CasellaDiTesto 98"/>
          <p:cNvSpPr txBox="1"/>
          <p:nvPr/>
        </p:nvSpPr>
        <p:spPr>
          <a:xfrm>
            <a:off x="20785652" y="27085754"/>
            <a:ext cx="413246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err="1">
                <a:solidFill>
                  <a:schemeClr val="accent2">
                    <a:lumMod val="50000"/>
                  </a:schemeClr>
                </a:solidFill>
              </a:rPr>
              <a:t>Table</a:t>
            </a:r>
            <a:r>
              <a:rPr lang="it-IT" sz="20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it-IT" sz="2000" dirty="0" smtClean="0">
                <a:solidFill>
                  <a:schemeClr val="accent2">
                    <a:lumMod val="50000"/>
                  </a:schemeClr>
                </a:solidFill>
              </a:rPr>
              <a:t>2.</a:t>
            </a:r>
            <a:endParaRPr lang="it-IT" sz="20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en-GB" sz="2000" dirty="0">
                <a:solidFill>
                  <a:schemeClr val="accent2">
                    <a:lumMod val="50000"/>
                  </a:schemeClr>
                </a:solidFill>
              </a:rPr>
              <a:t>Number of participations by type of agency and program </a:t>
            </a: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>domain </a:t>
            </a:r>
            <a:endParaRPr lang="en-GB" sz="20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endParaRPr lang="en-GB" sz="2000" dirty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en-GB" sz="2000" dirty="0">
                <a:solidFill>
                  <a:schemeClr val="accent2">
                    <a:lumMod val="50000"/>
                  </a:schemeClr>
                </a:solidFill>
              </a:rPr>
              <a:t>Lepori B., Reale E., </a:t>
            </a:r>
            <a:r>
              <a:rPr lang="en-GB" sz="2000" dirty="0" err="1">
                <a:solidFill>
                  <a:schemeClr val="accent2">
                    <a:lumMod val="50000"/>
                  </a:schemeClr>
                </a:solidFill>
              </a:rPr>
              <a:t>Larédo</a:t>
            </a:r>
            <a:r>
              <a:rPr lang="en-GB" sz="2000" dirty="0">
                <a:solidFill>
                  <a:schemeClr val="accent2">
                    <a:lumMod val="50000"/>
                  </a:schemeClr>
                </a:solidFill>
              </a:rPr>
              <a:t> Ph.(2014) Logics of integration and actors' strategies in European joint programs.  Research Policy, 43(2):391-402</a:t>
            </a:r>
          </a:p>
        </p:txBody>
      </p:sp>
      <p:sp>
        <p:nvSpPr>
          <p:cNvPr id="28" name="CasellaDiTesto 27"/>
          <p:cNvSpPr txBox="1"/>
          <p:nvPr/>
        </p:nvSpPr>
        <p:spPr>
          <a:xfrm>
            <a:off x="3547070" y="38008797"/>
            <a:ext cx="2750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>
                <a:solidFill>
                  <a:schemeClr val="accent2">
                    <a:lumMod val="50000"/>
                  </a:schemeClr>
                </a:solidFill>
              </a:rPr>
              <a:t>Figure 2.</a:t>
            </a:r>
          </a:p>
          <a:p>
            <a:pPr algn="ctr"/>
            <a:r>
              <a:rPr lang="it-IT" sz="2000" dirty="0" smtClean="0">
                <a:solidFill>
                  <a:schemeClr val="accent2">
                    <a:lumMod val="50000"/>
                  </a:schemeClr>
                </a:solidFill>
              </a:rPr>
              <a:t>Network of </a:t>
            </a:r>
            <a:r>
              <a:rPr lang="it-IT" sz="2000" dirty="0" err="1" smtClean="0">
                <a:solidFill>
                  <a:schemeClr val="accent2">
                    <a:lumMod val="50000"/>
                  </a:schemeClr>
                </a:solidFill>
              </a:rPr>
              <a:t>collaborations</a:t>
            </a:r>
            <a:r>
              <a:rPr lang="it-IT" sz="2000" dirty="0" smtClean="0">
                <a:solidFill>
                  <a:schemeClr val="accent2">
                    <a:lumMod val="50000"/>
                  </a:schemeClr>
                </a:solidFill>
              </a:rPr>
              <a:t> in </a:t>
            </a:r>
          </a:p>
          <a:p>
            <a:pPr algn="ctr"/>
            <a:r>
              <a:rPr lang="it-IT" sz="2000" dirty="0" smtClean="0">
                <a:solidFill>
                  <a:schemeClr val="accent2">
                    <a:lumMod val="50000"/>
                  </a:schemeClr>
                </a:solidFill>
              </a:rPr>
              <a:t>ERA-net (FP6) </a:t>
            </a:r>
          </a:p>
          <a:p>
            <a:pPr algn="ctr"/>
            <a:r>
              <a:rPr lang="it-IT" sz="2000" dirty="0" err="1" smtClean="0">
                <a:solidFill>
                  <a:schemeClr val="accent2">
                    <a:lumMod val="50000"/>
                  </a:schemeClr>
                </a:solidFill>
              </a:rPr>
              <a:t>included</a:t>
            </a:r>
            <a:r>
              <a:rPr lang="it-IT" sz="2000" dirty="0" smtClean="0">
                <a:solidFill>
                  <a:schemeClr val="accent2">
                    <a:lumMod val="50000"/>
                  </a:schemeClr>
                </a:solidFill>
              </a:rPr>
              <a:t> in </a:t>
            </a:r>
          </a:p>
          <a:p>
            <a:pPr algn="ctr"/>
            <a:r>
              <a:rPr lang="it-IT" sz="2000" dirty="0" smtClean="0">
                <a:solidFill>
                  <a:schemeClr val="accent2">
                    <a:lumMod val="50000"/>
                  </a:schemeClr>
                </a:solidFill>
              </a:rPr>
              <a:t>JOREP database</a:t>
            </a:r>
            <a:endParaRPr lang="it-IT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9" name="CasellaDiTesto 28"/>
          <p:cNvSpPr txBox="1"/>
          <p:nvPr/>
        </p:nvSpPr>
        <p:spPr>
          <a:xfrm>
            <a:off x="16892726" y="38148299"/>
            <a:ext cx="278919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>
                <a:solidFill>
                  <a:schemeClr val="accent2">
                    <a:lumMod val="50000"/>
                  </a:schemeClr>
                </a:solidFill>
              </a:rPr>
              <a:t>Figure 3.</a:t>
            </a:r>
          </a:p>
          <a:p>
            <a:pPr algn="ctr"/>
            <a:r>
              <a:rPr lang="it-IT" sz="2000" dirty="0" smtClean="0">
                <a:solidFill>
                  <a:schemeClr val="accent2">
                    <a:lumMod val="50000"/>
                  </a:schemeClr>
                </a:solidFill>
              </a:rPr>
              <a:t>Network of </a:t>
            </a:r>
            <a:r>
              <a:rPr lang="it-IT" sz="2000" dirty="0" err="1" smtClean="0">
                <a:solidFill>
                  <a:schemeClr val="accent2">
                    <a:lumMod val="50000"/>
                  </a:schemeClr>
                </a:solidFill>
              </a:rPr>
              <a:t>collaborations</a:t>
            </a:r>
            <a:r>
              <a:rPr lang="it-IT" sz="2000" dirty="0" smtClean="0">
                <a:solidFill>
                  <a:schemeClr val="accent2">
                    <a:lumMod val="50000"/>
                  </a:schemeClr>
                </a:solidFill>
              </a:rPr>
              <a:t> in </a:t>
            </a:r>
            <a:r>
              <a:rPr lang="it-IT" sz="2000" dirty="0" err="1" smtClean="0">
                <a:solidFill>
                  <a:schemeClr val="accent2">
                    <a:lumMod val="50000"/>
                  </a:schemeClr>
                </a:solidFill>
              </a:rPr>
              <a:t>bilateral</a:t>
            </a:r>
            <a:r>
              <a:rPr lang="it-IT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it-IT" sz="2000" dirty="0" err="1" smtClean="0">
                <a:solidFill>
                  <a:schemeClr val="accent2">
                    <a:lumMod val="50000"/>
                  </a:schemeClr>
                </a:solidFill>
              </a:rPr>
              <a:t>programs</a:t>
            </a:r>
            <a:r>
              <a:rPr lang="it-IT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it-IT" sz="2000" dirty="0" err="1" smtClean="0">
                <a:solidFill>
                  <a:schemeClr val="accent2">
                    <a:lumMod val="50000"/>
                  </a:schemeClr>
                </a:solidFill>
              </a:rPr>
              <a:t>included</a:t>
            </a:r>
            <a:r>
              <a:rPr lang="it-IT" sz="2000" dirty="0" smtClean="0">
                <a:solidFill>
                  <a:schemeClr val="accent2">
                    <a:lumMod val="50000"/>
                  </a:schemeClr>
                </a:solidFill>
              </a:rPr>
              <a:t> in </a:t>
            </a:r>
          </a:p>
          <a:p>
            <a:pPr algn="ctr"/>
            <a:r>
              <a:rPr lang="it-IT" sz="2000" dirty="0" smtClean="0">
                <a:solidFill>
                  <a:schemeClr val="accent2">
                    <a:lumMod val="50000"/>
                  </a:schemeClr>
                </a:solidFill>
              </a:rPr>
              <a:t>JOREP database</a:t>
            </a:r>
            <a:endParaRPr lang="it-IT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0" name="CasellaDiTesto 29"/>
          <p:cNvSpPr txBox="1"/>
          <p:nvPr/>
        </p:nvSpPr>
        <p:spPr>
          <a:xfrm>
            <a:off x="20776876" y="39239903"/>
            <a:ext cx="82971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>
                <a:solidFill>
                  <a:schemeClr val="accent2">
                    <a:lumMod val="50000"/>
                  </a:schemeClr>
                </a:solidFill>
              </a:rPr>
              <a:t>Figure 4. The </a:t>
            </a:r>
            <a:r>
              <a:rPr lang="it-IT" sz="2000" dirty="0" err="1" smtClean="0">
                <a:solidFill>
                  <a:schemeClr val="accent2">
                    <a:lumMod val="50000"/>
                  </a:schemeClr>
                </a:solidFill>
              </a:rPr>
              <a:t>evolution</a:t>
            </a:r>
            <a:r>
              <a:rPr lang="it-IT" sz="2000" dirty="0" smtClean="0">
                <a:solidFill>
                  <a:schemeClr val="accent2">
                    <a:lumMod val="50000"/>
                  </a:schemeClr>
                </a:solidFill>
              </a:rPr>
              <a:t> of </a:t>
            </a:r>
            <a:r>
              <a:rPr lang="it-IT" sz="2000" dirty="0" err="1" smtClean="0">
                <a:solidFill>
                  <a:schemeClr val="accent2">
                    <a:lumMod val="50000"/>
                  </a:schemeClr>
                </a:solidFill>
              </a:rPr>
              <a:t>financial</a:t>
            </a:r>
            <a:r>
              <a:rPr lang="it-IT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it-IT" sz="2000" dirty="0" err="1" smtClean="0">
                <a:solidFill>
                  <a:schemeClr val="accent2">
                    <a:lumMod val="50000"/>
                  </a:schemeClr>
                </a:solidFill>
              </a:rPr>
              <a:t>commitment</a:t>
            </a:r>
            <a:r>
              <a:rPr lang="it-IT" sz="2000" dirty="0" smtClean="0">
                <a:solidFill>
                  <a:schemeClr val="accent2">
                    <a:lumMod val="50000"/>
                  </a:schemeClr>
                </a:solidFill>
              </a:rPr>
              <a:t> in EUREKA </a:t>
            </a:r>
            <a:r>
              <a:rPr lang="it-IT" sz="2000" dirty="0" err="1" smtClean="0">
                <a:solidFill>
                  <a:schemeClr val="accent2">
                    <a:lumMod val="50000"/>
                  </a:schemeClr>
                </a:solidFill>
              </a:rPr>
              <a:t>program</a:t>
            </a:r>
            <a:r>
              <a:rPr lang="it-IT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pPr algn="ctr"/>
            <a:r>
              <a:rPr lang="it-IT" sz="2000" dirty="0" smtClean="0">
                <a:solidFill>
                  <a:schemeClr val="accent2">
                    <a:lumMod val="50000"/>
                  </a:schemeClr>
                </a:solidFill>
              </a:rPr>
              <a:t>from 2000 for </a:t>
            </a:r>
            <a:r>
              <a:rPr lang="it-IT" sz="2000" dirty="0" err="1" smtClean="0">
                <a:solidFill>
                  <a:schemeClr val="accent2">
                    <a:lumMod val="50000"/>
                  </a:schemeClr>
                </a:solidFill>
              </a:rPr>
              <a:t>participating</a:t>
            </a:r>
            <a:r>
              <a:rPr lang="it-IT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it-IT" sz="2000" dirty="0" err="1" smtClean="0">
                <a:solidFill>
                  <a:schemeClr val="accent2">
                    <a:lumMod val="50000"/>
                  </a:schemeClr>
                </a:solidFill>
              </a:rPr>
              <a:t>countries</a:t>
            </a:r>
            <a:r>
              <a:rPr lang="it-IT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it-IT" sz="2000" dirty="0" err="1" smtClean="0">
                <a:solidFill>
                  <a:schemeClr val="accent2">
                    <a:lumMod val="50000"/>
                  </a:schemeClr>
                </a:solidFill>
              </a:rPr>
              <a:t>included</a:t>
            </a:r>
            <a:r>
              <a:rPr lang="it-IT" sz="2000" dirty="0" smtClean="0">
                <a:solidFill>
                  <a:schemeClr val="accent2">
                    <a:lumMod val="50000"/>
                  </a:schemeClr>
                </a:solidFill>
              </a:rPr>
              <a:t> in JOREP database </a:t>
            </a:r>
            <a:endParaRPr lang="it-IT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72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665</TotalTime>
  <Words>970</Words>
  <Application>Microsoft Office PowerPoint</Application>
  <PresentationFormat>Personalizzato</PresentationFormat>
  <Paragraphs>47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Aller Light</vt:lpstr>
      <vt:lpstr>Arial</vt:lpstr>
      <vt:lpstr>Calibri</vt:lpstr>
      <vt:lpstr>Thème Office</vt:lpstr>
      <vt:lpstr>Presentazione standard di PowerPoint</vt:lpstr>
    </vt:vector>
  </TitlesOfParts>
  <Company>Université Paris-Est Marne-la-Vallée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Julie Rust</dc:creator>
  <cp:lastModifiedBy>Spinello</cp:lastModifiedBy>
  <cp:revision>107</cp:revision>
  <cp:lastPrinted>2015-01-15T17:17:56Z</cp:lastPrinted>
  <dcterms:created xsi:type="dcterms:W3CDTF">2014-07-10T09:54:15Z</dcterms:created>
  <dcterms:modified xsi:type="dcterms:W3CDTF">2015-01-20T15:59:18Z</dcterms:modified>
</cp:coreProperties>
</file>